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7"/>
  </p:notesMasterIdLst>
  <p:sldIdLst>
    <p:sldId id="256" r:id="rId2"/>
    <p:sldId id="260" r:id="rId3"/>
    <p:sldId id="257" r:id="rId4"/>
    <p:sldId id="259" r:id="rId5"/>
    <p:sldId id="271" r:id="rId6"/>
    <p:sldId id="273" r:id="rId7"/>
    <p:sldId id="258" r:id="rId8"/>
    <p:sldId id="309" r:id="rId9"/>
    <p:sldId id="310" r:id="rId10"/>
    <p:sldId id="311" r:id="rId11"/>
    <p:sldId id="304" r:id="rId12"/>
    <p:sldId id="313" r:id="rId13"/>
    <p:sldId id="314" r:id="rId14"/>
    <p:sldId id="284" r:id="rId15"/>
    <p:sldId id="315" r:id="rId16"/>
    <p:sldId id="316" r:id="rId17"/>
    <p:sldId id="317" r:id="rId18"/>
    <p:sldId id="283" r:id="rId19"/>
    <p:sldId id="299" r:id="rId20"/>
    <p:sldId id="288" r:id="rId21"/>
    <p:sldId id="289" r:id="rId22"/>
    <p:sldId id="290" r:id="rId23"/>
    <p:sldId id="291" r:id="rId24"/>
    <p:sldId id="303" r:id="rId25"/>
    <p:sldId id="26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53" y="-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410DD-50C9-4D5A-AFA7-12D1FDCFCE24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D7B6-9AD2-4DE6-A8FD-85DED784DA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7314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AD7B6-9AD2-4DE6-A8FD-85DED784DA0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8035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AF66BD-799A-4E6D-92B0-043177A13021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8D358-479F-40DC-AF67-D694384B5ABC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86D6171-559F-4222-9F7E-E25803661041}" type="slidenum">
              <a:rPr lang="en-US" altLang="en-US" sz="1200" smtClean="0"/>
              <a:pPr eaLnBrk="1" hangingPunct="1"/>
              <a:t>25</a:t>
            </a:fld>
            <a:endParaRPr lang="en-US" altLang="en-US" sz="1200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7751B-67E1-432E-92B1-6537CD5522C0}" type="slidenum">
              <a:rPr lang="en-US"/>
              <a:pPr/>
              <a:t>12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D43A8-366A-4850-9590-429620E3EAAA}" type="slidenum">
              <a:rPr lang="en-US"/>
              <a:pPr/>
              <a:t>13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4A93A6-E6D3-413D-A389-EEDBD1F6A0F7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C4A6CB-7712-4C2D-A4EF-9D8690D5923E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CF3E2-6319-477A-A30B-A2366AB76DA1}" type="slidenum">
              <a:rPr lang="en-US"/>
              <a:pPr/>
              <a:t>17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86D6171-559F-4222-9F7E-E25803661041}" type="slidenum">
              <a:rPr lang="en-US" altLang="en-US" sz="1200" smtClean="0"/>
              <a:pPr eaLnBrk="1" hangingPunct="1"/>
              <a:t>19</a:t>
            </a:fld>
            <a:endParaRPr lang="en-US" altLang="en-US" sz="1200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15AF6-09FB-42CA-8C07-0769770CB542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7F4EE-81AF-41C1-B4BC-C387AC3DC648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A73DB11-A8AF-476A-9639-8B9B19C606A6}" type="datetimeFigureOut">
              <a:rPr lang="en-US" smtClean="0"/>
              <a:pPr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A67FA48-720C-4B59-8738-0587712C5C6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National Judicial Academy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Access to Justice: Constitutional Perspectives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085" y="3505200"/>
            <a:ext cx="6400800" cy="2199834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Dr. S. Muralidhar</a:t>
            </a:r>
          </a:p>
          <a:p>
            <a:r>
              <a:rPr lang="en-US" dirty="0" smtClean="0"/>
              <a:t>Judge, High Court of Delhi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November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26780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altLang="en-US" dirty="0" smtClean="0"/>
          </a:p>
          <a:p>
            <a:pPr lvl="1"/>
            <a:r>
              <a:rPr lang="en-US" altLang="en-US" dirty="0" smtClean="0"/>
              <a:t>Enactment of the Legal Services Authorities Act 1987</a:t>
            </a:r>
          </a:p>
          <a:p>
            <a:pPr lvl="1"/>
            <a:r>
              <a:rPr lang="en-US" altLang="en-US" dirty="0" smtClean="0"/>
              <a:t>Formalising the hiearchical and institutional model of legal services delivery</a:t>
            </a:r>
          </a:p>
          <a:p>
            <a:pPr lvl="1"/>
            <a:r>
              <a:rPr lang="en-US" altLang="en-US" dirty="0" smtClean="0"/>
              <a:t>Focus on Lok adalats and other pragmatic means of ensuring speedy justice</a:t>
            </a:r>
          </a:p>
          <a:p>
            <a:pPr lvl="1"/>
            <a:r>
              <a:rPr lang="en-US" altLang="en-US" dirty="0" smtClean="0"/>
              <a:t>A model of legal services delivery conceptualised and controlled by the  judiciary </a:t>
            </a:r>
          </a:p>
          <a:p>
            <a:pPr lvl="1"/>
            <a:r>
              <a:rPr lang="en-US" altLang="en-US" dirty="0" smtClean="0"/>
              <a:t>Gram Nyayalayas Act 2008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Third Phase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Issues concerning lawyers</a:t>
            </a:r>
          </a:p>
          <a:p>
            <a:pPr lvl="1"/>
            <a:r>
              <a:rPr lang="en-US" altLang="en-US" dirty="0" smtClean="0"/>
              <a:t>Availability of experienced and competent lawyers at all levels: </a:t>
            </a:r>
            <a:r>
              <a:rPr lang="en-US" altLang="en-US" b="1" dirty="0" smtClean="0"/>
              <a:t>Quality </a:t>
            </a:r>
            <a:r>
              <a:rPr lang="en-US" altLang="en-US" dirty="0" smtClean="0"/>
              <a:t>of legal services delivery</a:t>
            </a:r>
          </a:p>
          <a:p>
            <a:pPr lvl="1"/>
            <a:r>
              <a:rPr lang="en-US" altLang="en-US" dirty="0" smtClean="0"/>
              <a:t>Payment of commensurate </a:t>
            </a:r>
            <a:r>
              <a:rPr lang="en-US" altLang="en-US" b="1" dirty="0" smtClean="0"/>
              <a:t>fees</a:t>
            </a:r>
          </a:p>
          <a:p>
            <a:pPr lvl="1"/>
            <a:r>
              <a:rPr lang="en-US" altLang="en-US" dirty="0" smtClean="0"/>
              <a:t>Perception of the </a:t>
            </a:r>
            <a:r>
              <a:rPr lang="en-US" altLang="en-US" b="1" dirty="0" smtClean="0"/>
              <a:t>role of a lawyer </a:t>
            </a:r>
            <a:r>
              <a:rPr lang="en-US" altLang="en-US" dirty="0" smtClean="0"/>
              <a:t>as a legal service provider: State driven and not Bar driven</a:t>
            </a:r>
          </a:p>
          <a:p>
            <a:pPr lvl="1"/>
            <a:r>
              <a:rPr lang="en-US" altLang="en-US" dirty="0" smtClean="0"/>
              <a:t>Different models of use of lawyers for legal services:</a:t>
            </a:r>
          </a:p>
          <a:p>
            <a:pPr lvl="1"/>
            <a:r>
              <a:rPr lang="en-US" altLang="en-US" i="1" dirty="0" smtClean="0"/>
              <a:t>Amicus curiae, Pro-bono lawyers, duty solicitors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Lawyers and Representation 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Response to the Problem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Judicially evolved PIL</a:t>
            </a:r>
          </a:p>
          <a:p>
            <a:pPr>
              <a:lnSpc>
                <a:spcPct val="90000"/>
              </a:lnSpc>
            </a:pPr>
            <a:r>
              <a:rPr lang="en-US" sz="2800"/>
              <a:t>Expanded notion of standing</a:t>
            </a:r>
          </a:p>
          <a:p>
            <a:pPr>
              <a:lnSpc>
                <a:spcPct val="90000"/>
              </a:lnSpc>
            </a:pPr>
            <a:r>
              <a:rPr lang="en-US" sz="2800"/>
              <a:t>Informality of procedure</a:t>
            </a:r>
          </a:p>
          <a:p>
            <a:pPr>
              <a:lnSpc>
                <a:spcPct val="90000"/>
              </a:lnSpc>
            </a:pPr>
            <a:r>
              <a:rPr lang="en-US" sz="2800"/>
              <a:t>Appointment of Commissioners</a:t>
            </a:r>
          </a:p>
          <a:p>
            <a:pPr>
              <a:lnSpc>
                <a:spcPct val="90000"/>
              </a:lnSpc>
            </a:pPr>
            <a:r>
              <a:rPr lang="en-US" sz="2800"/>
              <a:t>Court reaching the problem, and treating it as a non-adversarial litigation. </a:t>
            </a:r>
          </a:p>
          <a:p>
            <a:pPr>
              <a:lnSpc>
                <a:spcPct val="90000"/>
              </a:lnSpc>
            </a:pPr>
            <a:r>
              <a:rPr lang="en-US" sz="2800"/>
              <a:t>Monitoring of implementation</a:t>
            </a:r>
          </a:p>
          <a:p>
            <a:pPr>
              <a:lnSpc>
                <a:spcPct val="90000"/>
              </a:lnSpc>
            </a:pPr>
            <a:r>
              <a:rPr lang="en-US" sz="2800"/>
              <a:t>Development of law in specific areas (human rights, environment, judicial accountability)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 </a:t>
            </a:r>
            <a:r>
              <a:rPr lang="en-US" sz="3600"/>
              <a:t>Response to the Problem</a:t>
            </a:r>
            <a:r>
              <a:rPr lang="en-US"/>
              <a:t> </a:t>
            </a:r>
            <a:r>
              <a:rPr lang="en-US">
                <a:cs typeface="Times New Roman" pitchFamily="18" charset="0"/>
              </a:rPr>
              <a:t/>
            </a:r>
            <a:br>
              <a:rPr lang="en-US">
                <a:cs typeface="Times New Roman" pitchFamily="18" charset="0"/>
              </a:rPr>
            </a:br>
            <a:endParaRPr lang="en-US">
              <a:cs typeface="Times New Roman" pitchFamily="18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/>
              <a:t>PIL as  a strategic arm of the legal aid movement. </a:t>
            </a:r>
          </a:p>
          <a:p>
            <a:r>
              <a:rPr lang="en-US" sz="2800"/>
              <a:t>Issues addressed in initial years of PIL</a:t>
            </a:r>
          </a:p>
          <a:p>
            <a:pPr lvl="1"/>
            <a:r>
              <a:rPr lang="en-US" sz="2200">
                <a:cs typeface="Times New Roman" pitchFamily="18" charset="0"/>
              </a:rPr>
              <a:t>Conditions in custodial institutions </a:t>
            </a:r>
          </a:p>
          <a:p>
            <a:pPr lvl="1"/>
            <a:r>
              <a:rPr lang="en-US" sz="2200">
                <a:cs typeface="Times New Roman" pitchFamily="18" charset="0"/>
              </a:rPr>
              <a:t>Bonded agricultural labour and child labour </a:t>
            </a:r>
          </a:p>
          <a:p>
            <a:pPr lvl="1"/>
            <a:r>
              <a:rPr lang="en-US" sz="2200">
                <a:cs typeface="Times New Roman" pitchFamily="18" charset="0"/>
              </a:rPr>
              <a:t>under trials  in jails</a:t>
            </a:r>
            <a:r>
              <a:rPr lang="en-US" sz="2000">
                <a:cs typeface="Times New Roman" pitchFamily="18" charset="0"/>
              </a:rPr>
              <a:t> </a:t>
            </a:r>
          </a:p>
          <a:p>
            <a:r>
              <a:rPr lang="en-US" sz="2800"/>
              <a:t>Issues addressed in later years </a:t>
            </a:r>
          </a:p>
          <a:p>
            <a:pPr lvl="1">
              <a:buFontTx/>
              <a:buChar char="-"/>
            </a:pPr>
            <a:r>
              <a:rPr lang="en-US" sz="2200">
                <a:cs typeface="Times New Roman" pitchFamily="18" charset="0"/>
              </a:rPr>
              <a:t>Environment</a:t>
            </a:r>
          </a:p>
          <a:p>
            <a:pPr lvl="1">
              <a:buFontTx/>
              <a:buChar char="-"/>
            </a:pPr>
            <a:r>
              <a:rPr lang="en-US" sz="2000">
                <a:cs typeface="Times New Roman" pitchFamily="18" charset="0"/>
              </a:rPr>
              <a:t>Right to Food</a:t>
            </a:r>
          </a:p>
          <a:p>
            <a:pPr lvl="1">
              <a:buFontTx/>
              <a:buChar char="-"/>
            </a:pPr>
            <a:r>
              <a:rPr lang="en-US" sz="2000">
                <a:cs typeface="Times New Roman" pitchFamily="18" charset="0"/>
              </a:rPr>
              <a:t>Urban Life</a:t>
            </a:r>
          </a:p>
          <a:p>
            <a:pPr lvl="1"/>
            <a:endParaRPr lang="en-US" sz="2000">
              <a:cs typeface="Times New Roman" pitchFamily="18" charset="0"/>
            </a:endParaRPr>
          </a:p>
          <a:p>
            <a:pPr lvl="1"/>
            <a:endParaRPr lang="en-US" sz="200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 smtClean="0"/>
              <a:t>Section 89 of the Code of Civil Procedure, 1908</a:t>
            </a:r>
          </a:p>
          <a:p>
            <a:pPr lvl="1"/>
            <a:r>
              <a:rPr lang="en-GB" i="1" dirty="0" smtClean="0"/>
              <a:t>Arbitration (Arbitration &amp; Conciliation Act, 1996)</a:t>
            </a:r>
          </a:p>
          <a:p>
            <a:pPr lvl="1"/>
            <a:r>
              <a:rPr lang="en-GB" i="1" dirty="0"/>
              <a:t>Conciliation (Arbitration &amp; Conciliation Act, 1996)</a:t>
            </a:r>
            <a:endParaRPr lang="en-GB" i="1" dirty="0" smtClean="0"/>
          </a:p>
          <a:p>
            <a:pPr lvl="1"/>
            <a:r>
              <a:rPr lang="en-GB" i="1" dirty="0" smtClean="0"/>
              <a:t>Judicial settlement including settlement through Lok Adalats</a:t>
            </a:r>
          </a:p>
          <a:p>
            <a:pPr lvl="1"/>
            <a:r>
              <a:rPr lang="en-GB" i="1" dirty="0" smtClean="0"/>
              <a:t>Mediation </a:t>
            </a:r>
            <a:r>
              <a:rPr lang="en-GB" dirty="0" smtClean="0"/>
              <a:t>(</a:t>
            </a:r>
            <a:r>
              <a:rPr lang="en-US" dirty="0"/>
              <a:t>Afcons Infrastructure Ltd</a:t>
            </a:r>
            <a:r>
              <a:rPr lang="en-US" dirty="0" smtClean="0"/>
              <a:t>. v. </a:t>
            </a:r>
            <a:r>
              <a:rPr lang="en-US" dirty="0"/>
              <a:t>Cherian Varkey Construction Co. (P) Ltd</a:t>
            </a:r>
            <a:r>
              <a:rPr lang="en-US" dirty="0" smtClean="0"/>
              <a:t>. </a:t>
            </a:r>
            <a:r>
              <a:rPr lang="en-US" dirty="0"/>
              <a:t>(2010</a:t>
            </a:r>
            <a:r>
              <a:rPr lang="en-US" dirty="0" smtClean="0"/>
              <a:t>) 8 SCC 24; </a:t>
            </a:r>
            <a:r>
              <a:rPr lang="en-US" dirty="0"/>
              <a:t>Salem Advocate Bar </a:t>
            </a:r>
            <a:r>
              <a:rPr lang="en-US" dirty="0" smtClean="0"/>
              <a:t>Association v. Union of India </a:t>
            </a:r>
            <a:r>
              <a:rPr lang="en-GB" dirty="0"/>
              <a:t>(</a:t>
            </a:r>
            <a:r>
              <a:rPr lang="en-GB" dirty="0" smtClean="0"/>
              <a:t>2003) 1 SCC 49)</a:t>
            </a:r>
            <a:r>
              <a:rPr lang="en-US" dirty="0" smtClean="0"/>
              <a:t> 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Alternative Dispute Resolution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791243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The Legal Services Authorities Act, 1987 (LSAA)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LSAA inspired by the draft legislation appended to the 1977 Report of the Juridicare Committee in </a:t>
            </a:r>
            <a:r>
              <a:rPr lang="en-US" sz="2800" b="1"/>
              <a:t>two</a:t>
            </a:r>
            <a:r>
              <a:rPr lang="en-US" sz="2800"/>
              <a:t> important features:</a:t>
            </a:r>
          </a:p>
          <a:p>
            <a:r>
              <a:rPr lang="en-US" sz="2800">
                <a:cs typeface="Times New Roman" pitchFamily="18" charset="0"/>
              </a:rPr>
              <a:t>Definition of `Legal services’  includes “the giving of advice on any legal matter”</a:t>
            </a:r>
          </a:p>
          <a:p>
            <a:pPr algn="just"/>
            <a:r>
              <a:rPr lang="en-US" sz="2800">
                <a:cs typeface="Times New Roman" pitchFamily="18" charset="0"/>
              </a:rPr>
              <a:t>Special categories who are entitled to legal aid irrespective of their qualifying the means test</a:t>
            </a:r>
            <a:endParaRPr lang="en-US" sz="2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LSAA: The Institutional Structure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>
                <a:cs typeface="Times New Roman" pitchFamily="18" charset="0"/>
              </a:rPr>
              <a:t>Hierarchical pyramidical structure </a:t>
            </a:r>
          </a:p>
          <a:p>
            <a:pPr lvl="1" algn="just"/>
            <a:r>
              <a:rPr lang="en-US">
                <a:cs typeface="Times New Roman" pitchFamily="18" charset="0"/>
              </a:rPr>
              <a:t>National Legal Services Authority</a:t>
            </a:r>
          </a:p>
          <a:p>
            <a:pPr lvl="1" algn="just"/>
            <a:r>
              <a:rPr lang="en-US">
                <a:cs typeface="Times New Roman" pitchFamily="18" charset="0"/>
              </a:rPr>
              <a:t>State Legal Services Authorities </a:t>
            </a:r>
          </a:p>
          <a:p>
            <a:pPr lvl="1" algn="just"/>
            <a:r>
              <a:rPr lang="en-US">
                <a:cs typeface="Times New Roman" pitchFamily="18" charset="0"/>
              </a:rPr>
              <a:t>Authorities at the High Courts</a:t>
            </a:r>
          </a:p>
          <a:p>
            <a:pPr lvl="1" algn="just"/>
            <a:r>
              <a:rPr lang="en-US">
                <a:cs typeface="Times New Roman" pitchFamily="18" charset="0"/>
              </a:rPr>
              <a:t>District and Taluk levels. 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LSAA: The Institutional Structure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US" sz="2400">
                <a:cs typeface="Times New Roman" pitchFamily="18" charset="0"/>
              </a:rPr>
              <a:t>Composition</a:t>
            </a:r>
            <a:r>
              <a:rPr lang="en-US">
                <a:cs typeface="Times New Roman" pitchFamily="18" charset="0"/>
              </a:rPr>
              <a:t>:</a:t>
            </a:r>
            <a:r>
              <a:rPr lang="en-US" sz="2400">
                <a:cs typeface="Times New Roman" pitchFamily="18" charset="0"/>
              </a:rPr>
              <a:t> dominated by executive and judiciary</a:t>
            </a:r>
          </a:p>
          <a:p>
            <a:pPr algn="just"/>
            <a:r>
              <a:rPr lang="en-US" sz="2400">
                <a:cs typeface="Times New Roman" pitchFamily="18" charset="0"/>
              </a:rPr>
              <a:t>Shift away from the beneficiary of legal services to the institution dispensing legal services.</a:t>
            </a:r>
          </a:p>
          <a:p>
            <a:pPr algn="just"/>
            <a:r>
              <a:rPr lang="en-US" sz="2400">
                <a:cs typeface="Times New Roman" pitchFamily="18" charset="0"/>
              </a:rPr>
              <a:t>Sizable portion of the budget for salaries and maintenance of the establishment</a:t>
            </a:r>
            <a:r>
              <a:rPr lang="en-US" sz="2400"/>
              <a:t> </a:t>
            </a:r>
          </a:p>
          <a:p>
            <a:pPr algn="just"/>
            <a:r>
              <a:rPr lang="en-US" sz="2400"/>
              <a:t>Co-option of the judiciary by the executive</a:t>
            </a:r>
          </a:p>
          <a:p>
            <a:pPr algn="just"/>
            <a:r>
              <a:rPr lang="en-US" sz="2400"/>
              <a:t>Multi-tasking by judges at district and taluk levels</a:t>
            </a:r>
          </a:p>
          <a:p>
            <a:pPr algn="just"/>
            <a:endParaRPr 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Paani Panchayats</a:t>
            </a:r>
          </a:p>
          <a:p>
            <a:r>
              <a:rPr lang="en-GB" dirty="0" smtClean="0"/>
              <a:t>Khap Panchayats</a:t>
            </a:r>
          </a:p>
          <a:p>
            <a:r>
              <a:rPr lang="en-GB" dirty="0" smtClean="0"/>
              <a:t>Katta Panchayats</a:t>
            </a:r>
          </a:p>
          <a:p>
            <a:r>
              <a:rPr lang="en-GB" dirty="0" smtClean="0"/>
              <a:t>Shalishi Courts</a:t>
            </a:r>
          </a:p>
          <a:p>
            <a:r>
              <a:rPr lang="en-GB" dirty="0" smtClean="0"/>
              <a:t>Naari Adalats</a:t>
            </a:r>
          </a:p>
          <a:p>
            <a:r>
              <a:rPr lang="en-GB" dirty="0" smtClean="0"/>
              <a:t>Muslim Women’s Jamaat</a:t>
            </a:r>
          </a:p>
          <a:p>
            <a:r>
              <a:rPr lang="en-GB" dirty="0" smtClean="0"/>
              <a:t>Other caste, community dispute resolution mechanisms</a:t>
            </a:r>
          </a:p>
          <a:p>
            <a:r>
              <a:rPr lang="en-GB" dirty="0" smtClean="0"/>
              <a:t>Parallel systems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Informal Legal Systems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474494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Reluctance of people to engage with the Formal Legal System (FLS)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A robust Non-formal Legal System (NFLS)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Need to reorient the FLS as a people-centric system relevant to their problems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Effectiveness of ‘</a:t>
            </a:r>
            <a:r>
              <a:rPr lang="en-US" altLang="en-US" sz="1800" b="1" i="1" dirty="0" smtClean="0"/>
              <a:t>Lok Adalats</a:t>
            </a:r>
            <a:r>
              <a:rPr lang="en-US" altLang="en-US" sz="1800" dirty="0" smtClean="0"/>
              <a:t>’: “Bread for the Poor”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Identifying legal services needs and catering to them at the earliest point in time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Integrated approach to law and legal services reform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Critiquing the institutional model of legal services delivery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Inter-disciplinary approach”: Involve a wider cross-section of the society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Challenges</a:t>
            </a:r>
          </a:p>
        </p:txBody>
      </p:sp>
    </p:spTree>
    <p:extLst>
      <p:ext uri="{BB962C8B-B14F-4D97-AF65-F5344CB8AC3E}">
        <p14:creationId xmlns:p14="http://schemas.microsoft.com/office/powerpoint/2010/main" xmlns="" val="7306791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408333" cy="38316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Concept of Justice and Access to Justice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Barriers to Access to Justice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State’s Response to Access to Justice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Three </a:t>
            </a:r>
            <a:r>
              <a:rPr lang="en-US" dirty="0"/>
              <a:t>waves of Access to justice 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Informal Legal Systems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Challenges ahead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An ideal legal service delivery model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Agenda for change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81333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Legal aid needs of the rural population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Problems of security of land tenure;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Availability of access to resources like clean drinking water, water for irrigation, transportation, and pricing and marketing of commodities;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Availability of finances and repayment of loans taken for agricultural operations;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Issues concerning agricultural labour;</a:t>
            </a:r>
          </a:p>
          <a:p>
            <a:pPr algn="just"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Displacement on account of manmade calamities (incl. Caste conflicts)  and natural calamities;</a:t>
            </a:r>
          </a:p>
        </p:txBody>
      </p:sp>
    </p:spTree>
    <p:extLst>
      <p:ext uri="{BB962C8B-B14F-4D97-AF65-F5344CB8AC3E}">
        <p14:creationId xmlns:p14="http://schemas.microsoft.com/office/powerpoint/2010/main" xmlns="" val="339730563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Legal aid needs of the rural population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cs typeface="Times New Roman" pitchFamily="18" charset="0"/>
              </a:rPr>
              <a:t>Access to basic facilities including primary healthcare and education;</a:t>
            </a:r>
          </a:p>
          <a:p>
            <a:pPr algn="just"/>
            <a:r>
              <a:rPr lang="en-US" sz="2800" dirty="0">
                <a:cs typeface="Times New Roman" pitchFamily="18" charset="0"/>
              </a:rPr>
              <a:t>Loss of shelter and livelihood on account of forced displacement to make way for development projects</a:t>
            </a:r>
          </a:p>
          <a:p>
            <a:pPr algn="just"/>
            <a:r>
              <a:rPr lang="en-US" sz="2800" dirty="0">
                <a:cs typeface="Times New Roman" pitchFamily="18" charset="0"/>
              </a:rPr>
              <a:t>Growing unemployment and lack of avenues on account of failure to develop alternative skills;</a:t>
            </a:r>
          </a:p>
          <a:p>
            <a:pPr algn="just"/>
            <a:r>
              <a:rPr lang="en-US" sz="2800" dirty="0">
                <a:cs typeface="Times New Roman" pitchFamily="18" charset="0"/>
              </a:rPr>
              <a:t>Forced migration to cities seeking employment</a:t>
            </a:r>
          </a:p>
        </p:txBody>
      </p:sp>
    </p:spTree>
    <p:extLst>
      <p:ext uri="{BB962C8B-B14F-4D97-AF65-F5344CB8AC3E}">
        <p14:creationId xmlns:p14="http://schemas.microsoft.com/office/powerpoint/2010/main" xmlns="" val="2577364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 of the Legal Services Committees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the activities </a:t>
            </a:r>
            <a:r>
              <a:rPr lang="en-US" b="1" dirty="0"/>
              <a:t>ought to include</a:t>
            </a:r>
            <a:r>
              <a:rPr lang="en-US" dirty="0"/>
              <a:t>:</a:t>
            </a:r>
          </a:p>
          <a:p>
            <a:pPr lvl="1" algn="just">
              <a:buFontTx/>
              <a:buNone/>
            </a:pPr>
            <a:r>
              <a:rPr lang="en-US" sz="2400" dirty="0"/>
              <a:t>- preventive legal aid elements like advice, counselling and mediation</a:t>
            </a:r>
          </a:p>
          <a:p>
            <a:pPr lvl="1" algn="just">
              <a:buFontTx/>
              <a:buNone/>
            </a:pPr>
            <a:r>
              <a:rPr lang="en-US" sz="2400" dirty="0"/>
              <a:t>- Making it available at the point of entry into the system – within closed penal institutions</a:t>
            </a:r>
          </a:p>
          <a:p>
            <a:pPr lvl="1" algn="just">
              <a:buFontTx/>
              <a:buNone/>
            </a:pPr>
            <a:r>
              <a:rPr lang="en-US" sz="2400" dirty="0"/>
              <a:t>- </a:t>
            </a:r>
            <a:r>
              <a:rPr lang="en-US" sz="2400" dirty="0">
                <a:cs typeface="Times New Roman" pitchFamily="18" charset="0"/>
              </a:rPr>
              <a:t>social justice litigation on matters “of special concern to the weaker sections of the society and for this purpose, give training to social workers in legal skills.” (S. 4 (d) LSAA)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5115445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Programmatic Content and Implementation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 dirty="0" smtClean="0"/>
              <a:t>Visibility and Accessibility: </a:t>
            </a:r>
            <a:r>
              <a:rPr lang="en-US" sz="2400" dirty="0" smtClean="0"/>
              <a:t>Organise </a:t>
            </a:r>
            <a:r>
              <a:rPr lang="en-US" sz="2400" dirty="0"/>
              <a:t>periodic visits to closed institutions </a:t>
            </a:r>
            <a:r>
              <a:rPr lang="en-US" sz="2400" dirty="0" smtClean="0"/>
              <a:t>(prisons</a:t>
            </a:r>
            <a:r>
              <a:rPr lang="en-US" sz="2400" dirty="0"/>
              <a:t>, </a:t>
            </a:r>
            <a:r>
              <a:rPr lang="en-US" sz="2400" dirty="0" smtClean="0"/>
              <a:t>juvenile </a:t>
            </a:r>
            <a:r>
              <a:rPr lang="en-US" sz="2400" dirty="0"/>
              <a:t>homes, police lock ups, women’s shelters, beggars’ homes) by team of lawyers, doctors and social workers and follow up with remedial steps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 dirty="0" smtClean="0"/>
              <a:t>Awareness: </a:t>
            </a:r>
            <a:r>
              <a:rPr lang="en-US" sz="2400" dirty="0" smtClean="0"/>
              <a:t>Prepare </a:t>
            </a:r>
            <a:r>
              <a:rPr lang="en-US" sz="2400" dirty="0"/>
              <a:t>brochures, pamphlets in the local language explaining laws, constitutional rights and remedies: Tie up with local educational institutions to outsource such activity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2400" b="1" dirty="0" smtClean="0"/>
              <a:t>Outreach: </a:t>
            </a:r>
            <a:r>
              <a:rPr lang="en-US" sz="2400" dirty="0" smtClean="0"/>
              <a:t>Travel </a:t>
            </a:r>
            <a:r>
              <a:rPr lang="en-US" sz="2400" dirty="0"/>
              <a:t>to </a:t>
            </a:r>
            <a:r>
              <a:rPr lang="en-US" sz="2400" dirty="0" smtClean="0"/>
              <a:t>urban slum clusters and remote </a:t>
            </a:r>
            <a:r>
              <a:rPr lang="en-US" sz="2400" dirty="0"/>
              <a:t>corners of </a:t>
            </a:r>
            <a:r>
              <a:rPr lang="en-US" sz="2400" dirty="0" smtClean="0"/>
              <a:t>districts </a:t>
            </a:r>
            <a:r>
              <a:rPr lang="en-US" sz="2400" dirty="0"/>
              <a:t>to increase visibility and enthuse participation by the disadvantaged sections in the legal services programmes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02822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	Preventive </a:t>
            </a:r>
            <a:r>
              <a:rPr lang="en-US" altLang="en-US" sz="2600" dirty="0"/>
              <a:t>This includes providing counselling, advice, pre-litigative resolution mechanisms at the nearest point in time and within easy </a:t>
            </a:r>
            <a:r>
              <a:rPr lang="en-US" altLang="en-US" sz="2600" dirty="0" smtClean="0"/>
              <a:t>reach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dirty="0"/>
              <a:t>	</a:t>
            </a:r>
            <a:r>
              <a:rPr lang="en-US" altLang="en-US" sz="2600" b="1" dirty="0"/>
              <a:t>Remedial</a:t>
            </a:r>
            <a:r>
              <a:rPr lang="en-US" altLang="en-US" sz="2600" dirty="0"/>
              <a:t>  This envisages strengthening the existing models of providing legal assistance from the point of entry into the legal system till the point of </a:t>
            </a:r>
            <a:r>
              <a:rPr lang="en-US" altLang="en-US" sz="2600" dirty="0" smtClean="0"/>
              <a:t>exit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	Rehabilitative </a:t>
            </a:r>
            <a:r>
              <a:rPr lang="en-US" altLang="en-US" sz="2600" dirty="0"/>
              <a:t>This envisages an expanded notion of providing legal services even beyond the litigative phase: Relevant for issues like bonded labour, child labour, persons who have been under involuntary incarceration in penal custodial institutions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ideal legal services delivery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4650337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09800"/>
            <a:ext cx="7772400" cy="41148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Challenging the constitutionality of laws that </a:t>
            </a:r>
            <a:r>
              <a:rPr lang="en-US" sz="2000" dirty="0" smtClean="0"/>
              <a:t>criminalize </a:t>
            </a:r>
            <a:r>
              <a:rPr lang="en-US" sz="2000" dirty="0"/>
              <a:t>poverty 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The use of law and institutional reform litigation as a strategic arm of the legal aid programme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Legal aid as part of the overall package of welfare measures intended to support the economically and socially disadvantaged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Sensitization </a:t>
            </a:r>
            <a:r>
              <a:rPr lang="en-US" sz="2000" dirty="0"/>
              <a:t>of the judiciary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 smtClean="0"/>
              <a:t>Incentivizing </a:t>
            </a:r>
            <a:r>
              <a:rPr lang="en-US" sz="2000" dirty="0"/>
              <a:t>lawyers’ participation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Interdisciplinary approach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Clinical legal aid</a:t>
            </a:r>
          </a:p>
          <a:p>
            <a:pPr algn="just">
              <a:buFont typeface="Wingdings" panose="05000000000000000000" pitchFamily="2" charset="2"/>
              <a:buChar char="v"/>
              <a:defRPr/>
            </a:pPr>
            <a:r>
              <a:rPr lang="en-US" sz="2000" dirty="0"/>
              <a:t>Widening the  range of legal service providers: para legals, civil society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n-US" altLang="en-US" sz="2000" dirty="0" smtClean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chemeClr val="bg1"/>
                </a:solidFill>
              </a:rPr>
              <a:t>Agenda for change</a:t>
            </a:r>
          </a:p>
        </p:txBody>
      </p:sp>
    </p:spTree>
    <p:extLst>
      <p:ext uri="{BB962C8B-B14F-4D97-AF65-F5344CB8AC3E}">
        <p14:creationId xmlns:p14="http://schemas.microsoft.com/office/powerpoint/2010/main" xmlns="" val="36930671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 smtClean="0">
                <a:cs typeface="Times New Roman" panose="02020603050405020304" pitchFamily="18" charset="0"/>
              </a:rPr>
              <a:t>Justice </a:t>
            </a:r>
            <a:r>
              <a:rPr lang="en-US" altLang="en-US" dirty="0">
                <a:cs typeface="Times New Roman" panose="02020603050405020304" pitchFamily="18" charset="0"/>
              </a:rPr>
              <a:t>implies </a:t>
            </a:r>
            <a:r>
              <a:rPr lang="en-US" altLang="en-US" b="1" dirty="0">
                <a:cs typeface="Times New Roman" panose="02020603050405020304" pitchFamily="18" charset="0"/>
              </a:rPr>
              <a:t>fairness </a:t>
            </a:r>
            <a:r>
              <a:rPr lang="en-US" altLang="en-US" dirty="0">
                <a:cs typeface="Times New Roman" panose="02020603050405020304" pitchFamily="18" charset="0"/>
              </a:rPr>
              <a:t>and the implicit recognition of the principle of </a:t>
            </a:r>
            <a:r>
              <a:rPr lang="en-US" altLang="en-US" b="1" dirty="0">
                <a:cs typeface="Times New Roman" panose="02020603050405020304" pitchFamily="18" charset="0"/>
              </a:rPr>
              <a:t>equality </a:t>
            </a:r>
            <a:endParaRPr lang="en-US" altLang="en-US" b="1" dirty="0" smtClean="0">
              <a:cs typeface="Times New Roman" panose="02020603050405020304" pitchFamily="18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endParaRPr lang="en-US" altLang="en-US" b="1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 smtClean="0">
                <a:cs typeface="Times New Roman" panose="02020603050405020304" pitchFamily="18" charset="0"/>
              </a:rPr>
              <a:t>Access </a:t>
            </a:r>
            <a:r>
              <a:rPr lang="en-US" altLang="en-US" b="1" dirty="0">
                <a:cs typeface="Times New Roman" panose="02020603050405020304" pitchFamily="18" charset="0"/>
              </a:rPr>
              <a:t>to justice </a:t>
            </a:r>
            <a:r>
              <a:rPr lang="en-US" altLang="en-US" dirty="0">
                <a:cs typeface="Times New Roman" panose="02020603050405020304" pitchFamily="18" charset="0"/>
              </a:rPr>
              <a:t>serves two purposes</a:t>
            </a:r>
            <a:r>
              <a:rPr lang="en-US" altLang="en-US" b="1" dirty="0">
                <a:cs typeface="Times New Roman" panose="02020603050405020304" pitchFamily="18" charset="0"/>
              </a:rPr>
              <a:t>   </a:t>
            </a:r>
          </a:p>
          <a:p>
            <a:pPr marL="301943" lvl="1" indent="0" algn="just">
              <a:lnSpc>
                <a:spcPct val="90000"/>
              </a:lnSpc>
              <a:buFontTx/>
              <a:buChar char="-"/>
            </a:pPr>
            <a:r>
              <a:rPr lang="en-US" altLang="en-US" dirty="0" smtClean="0">
                <a:cs typeface="Times New Roman" panose="02020603050405020304" pitchFamily="18" charset="0"/>
              </a:rPr>
              <a:t>ensures </a:t>
            </a:r>
            <a:r>
              <a:rPr lang="en-US" altLang="en-US" dirty="0">
                <a:cs typeface="Times New Roman" panose="02020603050405020304" pitchFamily="18" charset="0"/>
              </a:rPr>
              <a:t>that every person is able to invoke the legal processes for redress irrespective of social or economic status or other incapacity, </a:t>
            </a:r>
            <a:r>
              <a:rPr lang="en-US" altLang="en-US" dirty="0" smtClean="0">
                <a:cs typeface="Times New Roman" panose="02020603050405020304" pitchFamily="18" charset="0"/>
              </a:rPr>
              <a:t>and</a:t>
            </a:r>
          </a:p>
          <a:p>
            <a:pPr marL="301943" lvl="1" indent="0" algn="just">
              <a:lnSpc>
                <a:spcPct val="90000"/>
              </a:lnSpc>
              <a:buFontTx/>
              <a:buChar char="-"/>
            </a:pPr>
            <a:r>
              <a:rPr lang="en-US" altLang="en-US" dirty="0" smtClean="0">
                <a:cs typeface="Times New Roman" panose="02020603050405020304" pitchFamily="18" charset="0"/>
              </a:rPr>
              <a:t>ensures </a:t>
            </a:r>
            <a:r>
              <a:rPr lang="en-US" altLang="en-US" dirty="0">
                <a:cs typeface="Times New Roman" panose="02020603050405020304" pitchFamily="18" charset="0"/>
              </a:rPr>
              <a:t>that every person should receive a just </a:t>
            </a:r>
            <a:r>
              <a:rPr lang="en-US" altLang="en-US" dirty="0" smtClean="0">
                <a:cs typeface="Times New Roman" panose="02020603050405020304" pitchFamily="18" charset="0"/>
              </a:rPr>
              <a:t>and </a:t>
            </a:r>
            <a:r>
              <a:rPr lang="en-US" altLang="en-US" dirty="0">
                <a:cs typeface="Times New Roman" panose="02020603050405020304" pitchFamily="18" charset="0"/>
              </a:rPr>
              <a:t>fair treatment within the legal system.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sz="4900" dirty="0" smtClean="0"/>
              <a:t>Concepts</a:t>
            </a:r>
            <a:r>
              <a:rPr lang="en-US" altLang="en-US" sz="4900" dirty="0"/>
              <a:t>: Justice and Access to Justice</a:t>
            </a:r>
            <a:r>
              <a:rPr lang="en-US" altLang="en-US" b="1" dirty="0"/>
              <a:t/>
            </a:r>
            <a:br>
              <a:rPr lang="en-US" alt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85059127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38800"/>
          </a:xfrm>
        </p:spPr>
        <p:txBody>
          <a:bodyPr>
            <a:normAutofit/>
          </a:bodyPr>
          <a:lstStyle/>
          <a:p>
            <a:pPr algn="just"/>
            <a:endParaRPr lang="en-US" altLang="en-US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 smtClean="0"/>
              <a:t>Mystification of law and legal processes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 smtClean="0"/>
              <a:t>Privileging of sections of society and criminalizing poverty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 smtClean="0"/>
              <a:t>Dependence on lawyers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 smtClean="0"/>
              <a:t>Costs, delays and uncertainties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/>
              <a:t>Institutional model of state-sponsored legal </a:t>
            </a:r>
            <a:r>
              <a:rPr lang="en-US" altLang="en-US" dirty="0" smtClean="0"/>
              <a:t>aid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 smtClean="0"/>
              <a:t>Special disadvantages not limited to poverty, social status, economic status, gender, age, sexual orientation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dirty="0">
                <a:cs typeface="Times New Roman" charset="0"/>
              </a:rPr>
              <a:t>Failure to integrate the non-formal legal systems with the formal legal system</a:t>
            </a:r>
            <a:r>
              <a:rPr lang="en-US" altLang="en-US" dirty="0"/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Access to Justice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42013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i="1" dirty="0" smtClean="0"/>
              <a:t>Constitution of India: Articles, 14,19,21,22,39-A</a:t>
            </a:r>
          </a:p>
          <a:p>
            <a:r>
              <a:rPr lang="en-GB" i="1" dirty="0" smtClean="0"/>
              <a:t>Section 304 of the Code of Criminal Procedure, 1973</a:t>
            </a:r>
            <a:r>
              <a:rPr lang="en-GB" dirty="0" smtClean="0"/>
              <a:t>: </a:t>
            </a:r>
            <a:r>
              <a:rPr lang="en-GB" dirty="0"/>
              <a:t>Legal aid to accused at State expense in certain cases</a:t>
            </a:r>
            <a:endParaRPr lang="en-GB" dirty="0" smtClean="0"/>
          </a:p>
          <a:p>
            <a:r>
              <a:rPr lang="en-GB" i="1" dirty="0" smtClean="0"/>
              <a:t>Order 33 Code of Civil Procedure, 1908: </a:t>
            </a:r>
            <a:r>
              <a:rPr lang="en-GB" dirty="0" smtClean="0"/>
              <a:t>Suits by Indigent Persons </a:t>
            </a:r>
          </a:p>
          <a:p>
            <a:r>
              <a:rPr lang="en-GB" i="1" dirty="0" smtClean="0"/>
              <a:t>Legal Services Authorities Act, 1987 </a:t>
            </a:r>
            <a:r>
              <a:rPr lang="en-GB" dirty="0" smtClean="0"/>
              <a:t>(Section 12:  Criteria for giving Legal Services)+ </a:t>
            </a:r>
            <a:r>
              <a:rPr lang="en-GB" dirty="0" err="1" smtClean="0"/>
              <a:t>Lok</a:t>
            </a:r>
            <a:r>
              <a:rPr lang="en-GB" dirty="0" smtClean="0"/>
              <a:t> </a:t>
            </a:r>
            <a:r>
              <a:rPr lang="en-GB" dirty="0" err="1" smtClean="0"/>
              <a:t>Adalats</a:t>
            </a:r>
            <a:endParaRPr lang="en-GB" dirty="0" smtClean="0"/>
          </a:p>
          <a:p>
            <a:r>
              <a:rPr lang="en-GB" i="1" dirty="0" smtClean="0"/>
              <a:t>Arbitration and Conciliation Act, 1996</a:t>
            </a:r>
          </a:p>
          <a:p>
            <a:r>
              <a:rPr lang="en-GB" i="1" dirty="0" smtClean="0"/>
              <a:t>Gram </a:t>
            </a:r>
            <a:r>
              <a:rPr lang="en-GB" i="1" dirty="0"/>
              <a:t>Nyayalayas Act, 2008</a:t>
            </a:r>
            <a:endParaRPr lang="en-GB" i="1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State Response to Access to Justice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119317731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GB" dirty="0" smtClean="0"/>
              <a:t>National and State </a:t>
            </a:r>
          </a:p>
          <a:p>
            <a:pPr lvl="2"/>
            <a:r>
              <a:rPr lang="en-GB" dirty="0" smtClean="0"/>
              <a:t>Human Rights Commission</a:t>
            </a:r>
          </a:p>
          <a:p>
            <a:pPr lvl="2"/>
            <a:r>
              <a:rPr lang="en-GB" dirty="0" smtClean="0"/>
              <a:t>Commissions </a:t>
            </a:r>
            <a:r>
              <a:rPr lang="en-GB" dirty="0"/>
              <a:t>for </a:t>
            </a:r>
            <a:r>
              <a:rPr lang="en-GB" dirty="0" smtClean="0"/>
              <a:t>Women</a:t>
            </a:r>
          </a:p>
          <a:p>
            <a:pPr lvl="2"/>
            <a:r>
              <a:rPr lang="en-GB" dirty="0" smtClean="0"/>
              <a:t>Commissions</a:t>
            </a:r>
            <a:r>
              <a:rPr lang="en-GB" dirty="0"/>
              <a:t> for Protection of Child </a:t>
            </a:r>
            <a:r>
              <a:rPr lang="en-GB" dirty="0" smtClean="0"/>
              <a:t>Rights</a:t>
            </a:r>
          </a:p>
          <a:p>
            <a:pPr lvl="2"/>
            <a:r>
              <a:rPr lang="en-GB" dirty="0" smtClean="0"/>
              <a:t>Commission </a:t>
            </a:r>
            <a:r>
              <a:rPr lang="en-GB" dirty="0"/>
              <a:t>for </a:t>
            </a:r>
            <a:r>
              <a:rPr lang="en-GB" dirty="0" smtClean="0"/>
              <a:t>Minorities</a:t>
            </a:r>
          </a:p>
          <a:p>
            <a:pPr lvl="1"/>
            <a:r>
              <a:rPr lang="en-GB" dirty="0" smtClean="0"/>
              <a:t>Other Tribunals including those for accident claims, consumer disputes, debt recovery, issues related to employment under the State and the Armed Forces, telecom disputes etc.</a:t>
            </a:r>
          </a:p>
          <a:p>
            <a:pPr lvl="1"/>
            <a:r>
              <a:rPr lang="en-GB" dirty="0" smtClean="0"/>
              <a:t>Delhi Government’s mediation centres </a:t>
            </a:r>
          </a:p>
          <a:p>
            <a:pPr lvl="1"/>
            <a:r>
              <a:rPr lang="en-GB" dirty="0" smtClean="0"/>
              <a:t>Public Grievances Commissions/Cells</a:t>
            </a:r>
          </a:p>
          <a:p>
            <a:pPr lvl="1"/>
            <a:r>
              <a:rPr lang="en-GB" dirty="0" smtClean="0"/>
              <a:t>Permanent Lok Adalats of public utilities</a:t>
            </a:r>
          </a:p>
          <a:p>
            <a:pPr lvl="1"/>
            <a:r>
              <a:rPr lang="en-GB" dirty="0" smtClean="0"/>
              <a:t>Other dispute resolution mechanisms including Crimes Against Women cells and committees for complaints of sexual harassment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State Response to Access to Justice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4054253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 smtClean="0"/>
              <a:t>First  </a:t>
            </a:r>
            <a:r>
              <a:rPr lang="en-US" altLang="en-US" sz="2600" dirty="0"/>
              <a:t>Legal representation: the traditional model of legal aid which is based on providing representation to poor litigants in </a:t>
            </a:r>
            <a:r>
              <a:rPr lang="en-US" altLang="en-US" sz="2600" dirty="0" smtClean="0"/>
              <a:t>courts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Second </a:t>
            </a:r>
            <a:r>
              <a:rPr lang="en-US" altLang="en-US" sz="2600" dirty="0"/>
              <a:t>– the expanded notion of locus standi – class action and public interest </a:t>
            </a:r>
            <a:r>
              <a:rPr lang="en-US" altLang="en-US" sz="2600" dirty="0" smtClean="0"/>
              <a:t>litigation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endParaRPr lang="en-US" altLang="en-US" sz="2600" dirty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Third</a:t>
            </a:r>
            <a:r>
              <a:rPr lang="en-US" altLang="en-US" sz="2600" dirty="0"/>
              <a:t> – </a:t>
            </a:r>
            <a:r>
              <a:rPr lang="en-US" altLang="en-US" sz="2600" dirty="0" smtClean="0"/>
              <a:t>ADR: Mediation, Arbitration, Conciliation and Lok Adalats</a:t>
            </a:r>
            <a:endParaRPr lang="en-US" altLang="en-US" sz="2600" i="1" dirty="0">
              <a:cs typeface="Times New Roman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Three </a:t>
            </a:r>
            <a:r>
              <a:rPr lang="en-US" altLang="en-US" dirty="0"/>
              <a:t>waves of </a:t>
            </a:r>
            <a:r>
              <a:rPr lang="en-US" altLang="en-US" dirty="0" smtClean="0"/>
              <a:t>Access </a:t>
            </a:r>
            <a:r>
              <a:rPr lang="en-US" altLang="en-US" dirty="0"/>
              <a:t>to </a:t>
            </a:r>
            <a:r>
              <a:rPr lang="en-US" altLang="en-US" dirty="0" smtClean="0"/>
              <a:t>Justice</a:t>
            </a:r>
            <a:r>
              <a:rPr lang="en-US" altLang="en-US" b="1" i="1" dirty="0"/>
              <a:t/>
            </a:r>
            <a:br>
              <a:rPr lang="en-US" altLang="en-US" b="1" i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67178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Phase</a:t>
            </a:r>
          </a:p>
          <a:p>
            <a:pPr lvl="1"/>
            <a:r>
              <a:rPr lang="en-US" altLang="en-US" dirty="0" smtClean="0"/>
              <a:t>Pre-independence era: Introduction in the 17</a:t>
            </a:r>
            <a:r>
              <a:rPr lang="en-US" altLang="en-US" baseline="30000" dirty="0" smtClean="0"/>
              <a:t>th </a:t>
            </a:r>
            <a:r>
              <a:rPr lang="en-US" altLang="en-US" dirty="0" smtClean="0"/>
              <a:t>century of the Anglo Saxon adversarial model of litigation</a:t>
            </a:r>
            <a:endParaRPr lang="en-US" dirty="0" smtClean="0"/>
          </a:p>
          <a:p>
            <a:pPr lvl="1"/>
            <a:r>
              <a:rPr lang="en-US" altLang="en-US" dirty="0" smtClean="0"/>
              <a:t>Early recognition of the right under the 1898 CrPC </a:t>
            </a:r>
          </a:p>
          <a:p>
            <a:pPr lvl="1"/>
            <a:r>
              <a:rPr lang="en-US" altLang="en-US" dirty="0" smtClean="0"/>
              <a:t>Courts alive to the need to provide legal aid in criminal cases: </a:t>
            </a:r>
            <a:r>
              <a:rPr lang="en-US" altLang="en-US" i="1" dirty="0" smtClean="0"/>
              <a:t>Re: Llewelyn Evans AIR 1926 Bom 551 </a:t>
            </a:r>
            <a:r>
              <a:rPr lang="en-US" altLang="en-US" dirty="0" smtClean="0"/>
              <a:t>and </a:t>
            </a:r>
            <a:r>
              <a:rPr lang="en-US" altLang="en-US" i="1" dirty="0" smtClean="0"/>
              <a:t>P.K.Tare v. Emperor AIR 1943 Nag 26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legal aid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200" dirty="0" smtClean="0"/>
          </a:p>
          <a:p>
            <a:pPr lvl="1"/>
            <a:r>
              <a:rPr lang="en-US" altLang="en-US" b="1" dirty="0" smtClean="0"/>
              <a:t>Constitution</a:t>
            </a:r>
            <a:r>
              <a:rPr lang="en-US" altLang="en-US" dirty="0" smtClean="0"/>
              <a:t>: Articles 21, 22 and 39-A</a:t>
            </a:r>
          </a:p>
          <a:p>
            <a:pPr lvl="1"/>
            <a:r>
              <a:rPr lang="en-US" altLang="en-US" b="1" dirty="0" smtClean="0"/>
              <a:t>Expert Committees on Legal Aid</a:t>
            </a:r>
            <a:endParaRPr lang="en-US" altLang="en-US" dirty="0" smtClean="0"/>
          </a:p>
          <a:p>
            <a:pPr lvl="2"/>
            <a:r>
              <a:rPr lang="en-US" altLang="en-US" sz="2200" dirty="0" smtClean="0"/>
              <a:t>Expert Committee on Legal Aid (Central Govt) (1973)</a:t>
            </a:r>
          </a:p>
          <a:p>
            <a:pPr lvl="2"/>
            <a:r>
              <a:rPr lang="en-US" altLang="en-US" sz="2200" dirty="0" smtClean="0"/>
              <a:t>Juridicare Committee (Central Govt) (1977)</a:t>
            </a:r>
            <a:endParaRPr lang="en-US" sz="2200" dirty="0" smtClean="0"/>
          </a:p>
          <a:p>
            <a:pPr lvl="1"/>
            <a:r>
              <a:rPr lang="en-US" dirty="0" smtClean="0"/>
              <a:t>Committee on Implementation of Legal Aid Schemes (CILAS)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Second Phase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3816</TotalTime>
  <Words>1304</Words>
  <Application>Microsoft Office PowerPoint</Application>
  <PresentationFormat>On-screen Show (4:3)</PresentationFormat>
  <Paragraphs>191</Paragraphs>
  <Slides>25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Waveform</vt:lpstr>
      <vt:lpstr>National Judicial Academy   Access to Justice: Constitutional Perspectives</vt:lpstr>
      <vt:lpstr>Outline of the presentation</vt:lpstr>
      <vt:lpstr> Concepts: Justice and Access to Justice </vt:lpstr>
      <vt:lpstr>Barriers to Access to Justice</vt:lpstr>
      <vt:lpstr>State Response to Access to Justice</vt:lpstr>
      <vt:lpstr>State Response to Access to Justice </vt:lpstr>
      <vt:lpstr> Three waves of Access to Justice </vt:lpstr>
      <vt:lpstr>Evolution of legal aid</vt:lpstr>
      <vt:lpstr>The Second Phase</vt:lpstr>
      <vt:lpstr>The Third Phase</vt:lpstr>
      <vt:lpstr>Lawyers and Representation </vt:lpstr>
      <vt:lpstr>Response to the Problem</vt:lpstr>
      <vt:lpstr>  Response to the Problem  </vt:lpstr>
      <vt:lpstr>Alternative Dispute Resolution</vt:lpstr>
      <vt:lpstr>The Legal Services Authorities Act, 1987 (LSAA)</vt:lpstr>
      <vt:lpstr>LSAA: The Institutional Structure</vt:lpstr>
      <vt:lpstr>LSAA: The Institutional Structure</vt:lpstr>
      <vt:lpstr>Informal Legal Systems</vt:lpstr>
      <vt:lpstr>Challenges</vt:lpstr>
      <vt:lpstr>Legal aid needs of the rural population</vt:lpstr>
      <vt:lpstr>Legal aid needs of the rural population</vt:lpstr>
      <vt:lpstr>Agenda of the Legal Services Committees</vt:lpstr>
      <vt:lpstr>Programmatic Content and Implementation</vt:lpstr>
      <vt:lpstr>An ideal legal services delivery model</vt:lpstr>
      <vt:lpstr>Agenda for change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Justice: Role of Courts</dc:title>
  <dc:creator>Peter</dc:creator>
  <cp:lastModifiedBy>S.MURALIDHAR</cp:lastModifiedBy>
  <cp:revision>106</cp:revision>
  <dcterms:created xsi:type="dcterms:W3CDTF">2014-03-05T04:38:51Z</dcterms:created>
  <dcterms:modified xsi:type="dcterms:W3CDTF">2015-11-12T13:21:07Z</dcterms:modified>
</cp:coreProperties>
</file>